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35" r:id="rId5"/>
    <p:sldId id="337" r:id="rId6"/>
    <p:sldId id="338" r:id="rId7"/>
    <p:sldId id="339" r:id="rId8"/>
    <p:sldId id="341" r:id="rId9"/>
    <p:sldId id="342" r:id="rId10"/>
    <p:sldId id="348" r:id="rId11"/>
    <p:sldId id="345" r:id="rId12"/>
    <p:sldId id="34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94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5232" y="960120"/>
            <a:ext cx="6007608" cy="3056343"/>
          </a:xfrm>
        </p:spPr>
        <p:txBody>
          <a:bodyPr/>
          <a:lstStyle/>
          <a:p>
            <a:r>
              <a:rPr lang="en-US" dirty="0"/>
              <a:t>Mr. Hem Raj </a:t>
            </a:r>
            <a:r>
              <a:rPr lang="en-US" dirty="0" err="1"/>
              <a:t>dhakal</a:t>
            </a:r>
            <a:br>
              <a:rPr lang="en-US" dirty="0"/>
            </a:br>
            <a:r>
              <a:rPr lang="en-US" dirty="0" err="1"/>
              <a:t>ime</a:t>
            </a:r>
            <a:r>
              <a:rPr lang="en-US" dirty="0"/>
              <a:t> group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C88E76-2F16-3F9E-4778-76E760455AEA}"/>
              </a:ext>
            </a:extLst>
          </p:cNvPr>
          <p:cNvSpPr txBox="1">
            <a:spLocks/>
          </p:cNvSpPr>
          <p:nvPr/>
        </p:nvSpPr>
        <p:spPr>
          <a:xfrm>
            <a:off x="6333744" y="3691128"/>
            <a:ext cx="6007608" cy="3056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Entrepreneurship</a:t>
            </a:r>
          </a:p>
          <a:p>
            <a:r>
              <a:rPr lang="en-US" sz="1800" dirty="0"/>
              <a:t>Presented by: Sujan </a:t>
            </a:r>
            <a:r>
              <a:rPr lang="en-US" sz="1800" dirty="0" err="1"/>
              <a:t>shrestha</a:t>
            </a:r>
            <a:r>
              <a:rPr lang="en-US" sz="1800" dirty="0"/>
              <a:t> (np000611)</a:t>
            </a:r>
          </a:p>
        </p:txBody>
      </p:sp>
      <p:pic>
        <p:nvPicPr>
          <p:cNvPr id="1026" name="Picture 2" descr="Lord Buddha Education Foundation - LBEF">
            <a:extLst>
              <a:ext uri="{FF2B5EF4-FFF2-40B4-BE49-F238E27FC236}">
                <a16:creationId xmlns:a16="http://schemas.microsoft.com/office/drawing/2014/main" id="{D4DBCB38-5A4B-4895-6310-D2E9237D2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0"/>
            <a:ext cx="899160" cy="89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B3F8BD-59E0-0977-85A5-96C91CA17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7110"/>
            <a:ext cx="685535" cy="68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5"/>
            <a:ext cx="5864352" cy="503012"/>
          </a:xfrm>
        </p:spPr>
        <p:txBody>
          <a:bodyPr>
            <a:normAutofit/>
          </a:bodyPr>
          <a:lstStyle/>
          <a:p>
            <a:r>
              <a:rPr lang="en-US" sz="2000" dirty="0"/>
              <a:t>Background of hem raj </a:t>
            </a:r>
            <a:r>
              <a:rPr lang="en-US" sz="2000" dirty="0" err="1"/>
              <a:t>dhakal</a:t>
            </a:r>
            <a:endParaRPr lang="en-US" sz="2000" dirty="0"/>
          </a:p>
        </p:txBody>
      </p:sp>
      <p:pic>
        <p:nvPicPr>
          <p:cNvPr id="5" name="Picture Placeholder 4" descr="Hem Raj Dhakal">
            <a:extLst>
              <a:ext uri="{FF2B5EF4-FFF2-40B4-BE49-F238E27FC236}">
                <a16:creationId xmlns:a16="http://schemas.microsoft.com/office/drawing/2014/main" id="{48A236DF-4169-42CB-5DC2-EC3196D131C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2" r="19982"/>
          <a:stretch>
            <a:fillRect/>
          </a:stretch>
        </p:blipFill>
        <p:spPr bwMode="auto">
          <a:xfrm>
            <a:off x="7818438" y="0"/>
            <a:ext cx="4581525" cy="660241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55BA4B-32DF-CD7C-0053-1CCB32717C4B}"/>
              </a:ext>
            </a:extLst>
          </p:cNvPr>
          <p:cNvSpPr txBox="1"/>
          <p:nvPr/>
        </p:nvSpPr>
        <p:spPr>
          <a:xfrm>
            <a:off x="1034473" y="1163782"/>
            <a:ext cx="627149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entrepreneur who is well known for co-founding the IME conglomerate and was instrumental in the establishment of the remittance industry in the nation.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orn on November 24, 1975, in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Baglung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Nepal, and achieved his schooling while staying in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Baglung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before coming to capital for further studies.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Master of Business Studies (MBS) from Tribhuvan University, an Entrepreneurial Master's Program (EMP) from the Massachusetts Institute of Technology (MIT) and attended the London Business School (LBS) Growth Forum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ompleted the Owner/President Management Program (OPM) at Harvard Business School.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erves as President of the Nepal Malaysia Chamber of Commerce and Industry, a member of the National Council of the Confederation of Nepalese Industries (CNI), and an executive committee member of the Nepal India Chamber of Commerce and Industry (NICCI)</a:t>
            </a:r>
            <a:endParaRPr lang="en-US" dirty="0"/>
          </a:p>
        </p:txBody>
      </p:sp>
      <p:pic>
        <p:nvPicPr>
          <p:cNvPr id="3" name="Picture 2" descr="Lord Buddha Education Foundation - LBEF">
            <a:extLst>
              <a:ext uri="{FF2B5EF4-FFF2-40B4-BE49-F238E27FC236}">
                <a16:creationId xmlns:a16="http://schemas.microsoft.com/office/drawing/2014/main" id="{F0796DD5-C5AF-A0BC-1816-8B73216AD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0803" y="24477"/>
            <a:ext cx="899160" cy="89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Brand Identity | Asia Pacific University (APU)">
            <a:extLst>
              <a:ext uri="{FF2B5EF4-FFF2-40B4-BE49-F238E27FC236}">
                <a16:creationId xmlns:a16="http://schemas.microsoft.com/office/drawing/2014/main" id="{0F28495C-CFBF-33C1-B605-D1C5D0B4D1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Brand Identity | Asia Pacific University (APU)">
            <a:extLst>
              <a:ext uri="{FF2B5EF4-FFF2-40B4-BE49-F238E27FC236}">
                <a16:creationId xmlns:a16="http://schemas.microsoft.com/office/drawing/2014/main" id="{8749448C-C126-5FD2-08C5-EE5CF549C2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E7C83F-E685-5F15-2D66-F0954DEE3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7110"/>
            <a:ext cx="685535" cy="68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29456" y="1716659"/>
            <a:ext cx="6961505" cy="39116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IME conglomerate is formed up of various companies that operate in different sectors such as remittance, travels and tourism, trading, technology, tourism, vehicles, insurance, and many 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IME Group's key values include innovation, customer satisfaction, and social responsibility. Its story began with IME Remit, a pioneering enterprise in the Nepalese remittance market that thoroughly became a trusted and familiar name for tons of Nepalese around the world looking for secure and efficient money transferring service.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2000+ Direct Employments Generated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5 Million Households Benefited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40000+ Indirect Employments Generated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Graphic 3">
            <a:extLst>
              <a:ext uri="{FF2B5EF4-FFF2-40B4-BE49-F238E27FC236}">
                <a16:creationId xmlns:a16="http://schemas.microsoft.com/office/drawing/2014/main" id="{5850CE86-318A-19CD-9EC7-73360406B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431" y="2472309"/>
            <a:ext cx="2743200" cy="12001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30B55F-A338-F439-13B4-1576B4063C12}"/>
              </a:ext>
            </a:extLst>
          </p:cNvPr>
          <p:cNvSpPr txBox="1">
            <a:spLocks/>
          </p:cNvSpPr>
          <p:nvPr/>
        </p:nvSpPr>
        <p:spPr>
          <a:xfrm>
            <a:off x="4029456" y="155449"/>
            <a:ext cx="5864352" cy="5030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Background of </a:t>
            </a:r>
            <a:r>
              <a:rPr lang="en-US" sz="2000" dirty="0" err="1"/>
              <a:t>ime</a:t>
            </a:r>
            <a:r>
              <a:rPr lang="en-US" sz="2000" dirty="0"/>
              <a:t> group</a:t>
            </a:r>
          </a:p>
        </p:txBody>
      </p:sp>
      <p:pic>
        <p:nvPicPr>
          <p:cNvPr id="2" name="Picture 2" descr="Lord Buddha Education Foundation - LBEF">
            <a:extLst>
              <a:ext uri="{FF2B5EF4-FFF2-40B4-BE49-F238E27FC236}">
                <a16:creationId xmlns:a16="http://schemas.microsoft.com/office/drawing/2014/main" id="{7EB2E35A-572C-C8E7-66E1-277987ECC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0"/>
            <a:ext cx="899160" cy="89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C8C5C7-3F55-E051-335E-1EAA56CE7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-7110"/>
            <a:ext cx="685535" cy="68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Source of Idea for the existence of IME Group</a:t>
            </a:r>
            <a:endParaRPr lang="en-US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SG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Chandra Prasad </a:t>
            </a:r>
            <a:r>
              <a:rPr lang="en-SG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Dhakal</a:t>
            </a:r>
            <a:r>
              <a:rPr lang="en-SG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who began his career as a banker at Rastriya </a:t>
            </a:r>
            <a:r>
              <a:rPr lang="en-SG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Banijya</a:t>
            </a:r>
            <a:r>
              <a:rPr lang="en-SG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Bank decided to take up a cargo business in 1992 after sensing opportunity in it. In 2001, he along with his brother Hem Raj </a:t>
            </a:r>
            <a:r>
              <a:rPr lang="en-SG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Dhakal</a:t>
            </a:r>
            <a:r>
              <a:rPr lang="en-SG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ventured into the remittance business by establishing International Money Express (IME) in Nepal and Malaysia.</a:t>
            </a:r>
            <a:endParaRPr lang="en-US" sz="1800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Mr. Hem 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Raj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Dhakal's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visionary aim helped to transform the firm ran by family into a corporate business, with his team members now aligning with the company’s vision and slogan, Encouraging Spirit, which serves as a driving force for the team. </a:t>
            </a:r>
            <a:endParaRPr lang="en-US" dirty="0"/>
          </a:p>
        </p:txBody>
      </p:sp>
      <p:pic>
        <p:nvPicPr>
          <p:cNvPr id="3" name="Picture 2" descr="Lord Buddha Education Foundation - LBEF">
            <a:extLst>
              <a:ext uri="{FF2B5EF4-FFF2-40B4-BE49-F238E27FC236}">
                <a16:creationId xmlns:a16="http://schemas.microsoft.com/office/drawing/2014/main" id="{BF266308-AEF2-8702-B76E-667459FF7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0"/>
            <a:ext cx="899160" cy="89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EBB957-DD6C-41B2-F308-3770DA8AF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7110"/>
            <a:ext cx="685535" cy="68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384" y="9236"/>
            <a:ext cx="10405174" cy="356524"/>
          </a:xfrm>
        </p:spPr>
        <p:txBody>
          <a:bodyPr>
            <a:normAutofit fontScale="90000"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Opportunities Exploited by IME Group</a:t>
            </a:r>
            <a:endParaRPr lang="en-US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Business – IME Group">
            <a:extLst>
              <a:ext uri="{FF2B5EF4-FFF2-40B4-BE49-F238E27FC236}">
                <a16:creationId xmlns:a16="http://schemas.microsoft.com/office/drawing/2014/main" id="{D3D7F61C-1566-808F-5DCD-27BA09579B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060" y="1278001"/>
            <a:ext cx="5943600" cy="4056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C43E05B-490B-73A8-B299-6EB2C3021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904" y="9236"/>
            <a:ext cx="3816097" cy="683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ord Buddha Education Foundation - LBEF">
            <a:extLst>
              <a:ext uri="{FF2B5EF4-FFF2-40B4-BE49-F238E27FC236}">
                <a16:creationId xmlns:a16="http://schemas.microsoft.com/office/drawing/2014/main" id="{1EBDE924-5D2A-8B68-70AC-639159851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9160" cy="89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3F9AC3-2F7C-B3F3-84BE-A23619AA8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72465"/>
            <a:ext cx="685535" cy="68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488" y="319406"/>
            <a:ext cx="9400032" cy="838517"/>
          </a:xfrm>
        </p:spPr>
        <p:txBody>
          <a:bodyPr>
            <a:normAutofit fontScale="90000"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Resources Mr. Hem Raj </a:t>
            </a:r>
            <a:r>
              <a:rPr lang="en-US" sz="1800" b="1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Dhakal</a:t>
            </a:r>
            <a:r>
              <a:rPr lang="en-US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used to start and then grow the business.</a:t>
            </a:r>
            <a:endParaRPr lang="en-US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05BB216B-B22E-CF2E-821E-F7130F13A1A1}"/>
              </a:ext>
            </a:extLst>
          </p:cNvPr>
          <p:cNvSpPr txBox="1">
            <a:spLocks/>
          </p:cNvSpPr>
          <p:nvPr/>
        </p:nvSpPr>
        <p:spPr>
          <a:xfrm>
            <a:off x="2145792" y="1711197"/>
            <a:ext cx="8131624" cy="39306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Financial Capital: Leveraged significant financial investments to fund initial operations and expansion, enabling the establishment of subsidiaries and strategic investments to seize opportunities for growth.</a:t>
            </a:r>
          </a:p>
          <a:p>
            <a:r>
              <a:rPr lang="en-SG" dirty="0"/>
              <a:t>Human Capital: Assembled a skilled team across various fields including finance, technology, marketing, and operations, recognizing the importance of talent in executing the conglomerate's growth strategy.</a:t>
            </a:r>
          </a:p>
          <a:p>
            <a:r>
              <a:rPr lang="en-SG" dirty="0"/>
              <a:t>Industry Knowledge and Expertise: Utilized deep understanding of the Nepalese commercial landscape to develop strategic plans, navigate market dynamics, and capitalize on emerging opportunities, ensuring IME Group stayed ahead of competitors.</a:t>
            </a:r>
          </a:p>
          <a:p>
            <a:r>
              <a:rPr lang="en-SG" dirty="0"/>
              <a:t>Networking and Relationships: Leveraged a broad network of connections within the business community to form strategic partnerships, acquire capital, and expand into new sectors, providing valuable insights, cooperation opportunities, and support for growth.</a:t>
            </a:r>
          </a:p>
          <a:p>
            <a:r>
              <a:rPr lang="en-SG" dirty="0"/>
              <a:t>Technology &amp; Infrastructure: Invested significantly in modern infrastructure and IT solutions to enhance operational efficiency, service delivery, and market competitiveness, utilizing cutting-edge technology to streamline workflows and provide innovative solutions to customers.</a:t>
            </a:r>
            <a:endParaRPr lang="en-US" dirty="0"/>
          </a:p>
        </p:txBody>
      </p:sp>
      <p:pic>
        <p:nvPicPr>
          <p:cNvPr id="2" name="Picture 2" descr="Lord Buddha Education Foundation - LBEF">
            <a:extLst>
              <a:ext uri="{FF2B5EF4-FFF2-40B4-BE49-F238E27FC236}">
                <a16:creationId xmlns:a16="http://schemas.microsoft.com/office/drawing/2014/main" id="{691B6C89-3E17-679D-DDDC-20B0A80D2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0"/>
            <a:ext cx="899160" cy="89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39F44B-CE86-A97F-016E-7CFE19CFC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7110"/>
            <a:ext cx="685535" cy="68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832" y="502286"/>
            <a:ext cx="9787128" cy="512698"/>
          </a:xfrm>
        </p:spPr>
        <p:txBody>
          <a:bodyPr/>
          <a:lstStyle/>
          <a:p>
            <a:pPr algn="ctr"/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Challenges Faced Along the way 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145792" y="1711197"/>
            <a:ext cx="7629144" cy="3687763"/>
          </a:xfrm>
        </p:spPr>
        <p:txBody>
          <a:bodyPr>
            <a:normAutofit fontScale="77500" lnSpcReduction="20000"/>
          </a:bodyPr>
          <a:lstStyle/>
          <a:p>
            <a:r>
              <a:rPr lang="en-SG" dirty="0"/>
              <a:t>Regulatory and Compliance Difficulties: Negotiating regulatory frameworks and compliance standards, especially in finance and remittance sectors, requiring meticulous navigation and strategic planning.</a:t>
            </a:r>
          </a:p>
          <a:p>
            <a:r>
              <a:rPr lang="en-SG" dirty="0"/>
              <a:t>Competition, Market Dynamics: Managing competition from domestic and international rivals, staying abreast of market changes, and differentiating products/services to attract and retain clients.</a:t>
            </a:r>
          </a:p>
          <a:p>
            <a:r>
              <a:rPr lang="en-SG" dirty="0"/>
              <a:t>Technological Disruptions: Adapting to rapid technological advancements, integrating new technologies while ensuring data security and integrity.</a:t>
            </a:r>
          </a:p>
          <a:p>
            <a:r>
              <a:rPr lang="en-SG" dirty="0"/>
              <a:t>Operational Efficiency and Scalability: Maintaining efficiency and scalability amidst diversified operations, including managing complex supply chains and ensuring smooth coordination across sub-branches.</a:t>
            </a:r>
          </a:p>
          <a:p>
            <a:r>
              <a:rPr lang="en-SG" dirty="0"/>
              <a:t>Risk Management and Resilience: Addressing various risks such as economic volatility, currency fluctuations, and natural calamities through robust risk management strategies to ensure long-term viability.</a:t>
            </a:r>
            <a:endParaRPr lang="en-US" dirty="0"/>
          </a:p>
        </p:txBody>
      </p:sp>
      <p:pic>
        <p:nvPicPr>
          <p:cNvPr id="3" name="Picture 2" descr="Lord Buddha Education Foundation - LBEF">
            <a:extLst>
              <a:ext uri="{FF2B5EF4-FFF2-40B4-BE49-F238E27FC236}">
                <a16:creationId xmlns:a16="http://schemas.microsoft.com/office/drawing/2014/main" id="{21F55868-6201-677C-AD77-03614BDFA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0"/>
            <a:ext cx="899160" cy="89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7ADF83-00EB-B559-E534-B22776EC7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7110"/>
            <a:ext cx="685535" cy="68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92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832" y="502286"/>
            <a:ext cx="9787128" cy="512698"/>
          </a:xfrm>
        </p:spPr>
        <p:txBody>
          <a:bodyPr/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Business strategy approach undertaken by the selected entrepreneur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145792" y="1711197"/>
            <a:ext cx="7629144" cy="3687763"/>
          </a:xfrm>
        </p:spPr>
        <p:txBody>
          <a:bodyPr>
            <a:normAutofit fontScale="85000" lnSpcReduction="20000"/>
          </a:bodyPr>
          <a:lstStyle/>
          <a:p>
            <a:r>
              <a:rPr lang="en-SG" dirty="0"/>
              <a:t>Diversification &amp; Expansion: IME Group diversified across sectors for risk management and growth, expanding beyond remittances into banking, technology, healthcare, and more.</a:t>
            </a:r>
          </a:p>
          <a:p>
            <a:r>
              <a:rPr lang="en-SG" dirty="0"/>
              <a:t>Innovation &amp; Adaptability: Prioritized technological innovation and adaptability to market changes, enhancing operational efficiency and customer experience.</a:t>
            </a:r>
          </a:p>
          <a:p>
            <a:r>
              <a:rPr lang="en-SG" dirty="0"/>
              <a:t>Customer-Centric Approach: Focus on customer happiness and loyalty, offering tailored products/services and maintaining strong client relationships.</a:t>
            </a:r>
          </a:p>
          <a:p>
            <a:r>
              <a:rPr lang="en-SG" dirty="0"/>
              <a:t>Strategic Partnerships: Utilized partnerships with domestic/international organizations to access new markets and capitalize on synergies for growth.</a:t>
            </a:r>
          </a:p>
          <a:p>
            <a:r>
              <a:rPr lang="en-SG" dirty="0"/>
              <a:t>Corporate Social Responsibility (CSR): Integrated CSR into business plan via IME Foundation, investing in education, healthcare, and community development, enhancing brand reputation and stakeholder relations.</a:t>
            </a:r>
            <a:endParaRPr lang="en-US" dirty="0"/>
          </a:p>
        </p:txBody>
      </p:sp>
      <p:pic>
        <p:nvPicPr>
          <p:cNvPr id="3" name="Picture 2" descr="Lord Buddha Education Foundation - LBEF">
            <a:extLst>
              <a:ext uri="{FF2B5EF4-FFF2-40B4-BE49-F238E27FC236}">
                <a16:creationId xmlns:a16="http://schemas.microsoft.com/office/drawing/2014/main" id="{D73ACCED-1007-CA91-354A-FA891EA85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0"/>
            <a:ext cx="899160" cy="89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0E998F-1144-63D1-72D2-9DDCAA337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7110"/>
            <a:ext cx="685535" cy="68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pic>
        <p:nvPicPr>
          <p:cNvPr id="3" name="Picture 2" descr="Lord Buddha Education Foundation - LBEF">
            <a:extLst>
              <a:ext uri="{FF2B5EF4-FFF2-40B4-BE49-F238E27FC236}">
                <a16:creationId xmlns:a16="http://schemas.microsoft.com/office/drawing/2014/main" id="{77F9914B-8A10-E904-372A-7100374D8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" y="-16094"/>
            <a:ext cx="899160" cy="89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0ADE69-3BEA-DE2E-19A7-626773AB0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4273" y="0"/>
            <a:ext cx="685535" cy="68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{CA192DC0-5DAD-4125-8128-31B84E9F34AD}tf16411248_win32</Template>
  <TotalTime>139</TotalTime>
  <Words>854</Words>
  <Application>Microsoft Office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 Display</vt:lpstr>
      <vt:lpstr>Arial</vt:lpstr>
      <vt:lpstr>Avenir Next LT Pro Light</vt:lpstr>
      <vt:lpstr>Calibri</vt:lpstr>
      <vt:lpstr>Posterama</vt:lpstr>
      <vt:lpstr>Times New Roman</vt:lpstr>
      <vt:lpstr>Custom</vt:lpstr>
      <vt:lpstr>Mr. Hem Raj dhakal ime group</vt:lpstr>
      <vt:lpstr>Background of hem raj dhakal</vt:lpstr>
      <vt:lpstr>PowerPoint Presentation</vt:lpstr>
      <vt:lpstr>Source of Idea for the existence of IME Group</vt:lpstr>
      <vt:lpstr>Opportunities Exploited by IME Group</vt:lpstr>
      <vt:lpstr>Resources Mr. Hem Raj Dhakal used to start and then grow the business.</vt:lpstr>
      <vt:lpstr>Challenges Faced Along the way </vt:lpstr>
      <vt:lpstr>Business strategy approach undertaken by the selected entrepreneur</vt:lpstr>
      <vt:lpstr>Thank you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Mr. Hem Raj dhakal ime group</dc:title>
  <dc:creator>Sujan Shrestha</dc:creator>
  <cp:lastModifiedBy>Sujan Shrestha</cp:lastModifiedBy>
  <cp:revision>5</cp:revision>
  <dcterms:created xsi:type="dcterms:W3CDTF">2024-04-18T08:35:36Z</dcterms:created>
  <dcterms:modified xsi:type="dcterms:W3CDTF">2024-04-22T03:47:27Z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